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>
        <p:scale>
          <a:sx n="98" d="100"/>
          <a:sy n="98" d="100"/>
        </p:scale>
        <p:origin x="240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3F28B-619D-4E07-83F8-D43CB645CE93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7B9A1-4644-4C90-8952-A119D6151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219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3F28B-619D-4E07-83F8-D43CB645CE93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7B9A1-4644-4C90-8952-A119D6151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282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3F28B-619D-4E07-83F8-D43CB645CE93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7B9A1-4644-4C90-8952-A119D6151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499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3F28B-619D-4E07-83F8-D43CB645CE93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7B9A1-4644-4C90-8952-A119D6151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67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3F28B-619D-4E07-83F8-D43CB645CE93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7B9A1-4644-4C90-8952-A119D6151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857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3F28B-619D-4E07-83F8-D43CB645CE93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7B9A1-4644-4C90-8952-A119D6151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05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3F28B-619D-4E07-83F8-D43CB645CE93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7B9A1-4644-4C90-8952-A119D6151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588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3F28B-619D-4E07-83F8-D43CB645CE93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7B9A1-4644-4C90-8952-A119D6151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131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3F28B-619D-4E07-83F8-D43CB645CE93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7B9A1-4644-4C90-8952-A119D6151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291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3F28B-619D-4E07-83F8-D43CB645CE93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7B9A1-4644-4C90-8952-A119D6151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392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3F28B-619D-4E07-83F8-D43CB645CE93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7B9A1-4644-4C90-8952-A119D6151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473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3F28B-619D-4E07-83F8-D43CB645CE93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7B9A1-4644-4C90-8952-A119D6151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947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730883" y="453772"/>
            <a:ext cx="8609006" cy="6053328"/>
            <a:chOff x="2807208" y="996697"/>
            <a:chExt cx="6541748" cy="459975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ysClr val="windowText" lastClr="000000">
                  <a:tint val="45000"/>
                  <a:satMod val="400000"/>
                </a:sys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7208" y="996697"/>
              <a:ext cx="6541748" cy="4599758"/>
            </a:xfrm>
            <a:prstGeom prst="roundRect">
              <a:avLst/>
            </a:prstGeom>
            <a:pattFill prst="pct5">
              <a:fgClr>
                <a:srgbClr val="E7E6E6"/>
              </a:fgClr>
              <a:bgClr>
                <a:sysClr val="window" lastClr="FFFFFF"/>
              </a:bgClr>
            </a:pattFill>
            <a:ln>
              <a:solidFill>
                <a:schemeClr val="tx1"/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86" t="10077" r="9695" b="9087"/>
            <a:stretch>
              <a:fillRect/>
            </a:stretch>
          </p:blipFill>
          <p:spPr>
            <a:xfrm>
              <a:off x="3414589" y="1422225"/>
              <a:ext cx="5270652" cy="3734506"/>
            </a:xfrm>
            <a:custGeom>
              <a:avLst/>
              <a:gdLst>
                <a:gd name="connsiteX0" fmla="*/ 125362 w 4653116"/>
                <a:gd name="connsiteY0" fmla="*/ 0 h 3414251"/>
                <a:gd name="connsiteX1" fmla="*/ 1946787 w 4653116"/>
                <a:gd name="connsiteY1" fmla="*/ 51619 h 3414251"/>
                <a:gd name="connsiteX2" fmla="*/ 3864078 w 4653116"/>
                <a:gd name="connsiteY2" fmla="*/ 44245 h 3414251"/>
                <a:gd name="connsiteX3" fmla="*/ 4549878 w 4653116"/>
                <a:gd name="connsiteY3" fmla="*/ 36871 h 3414251"/>
                <a:gd name="connsiteX4" fmla="*/ 4653116 w 4653116"/>
                <a:gd name="connsiteY4" fmla="*/ 3377380 h 3414251"/>
                <a:gd name="connsiteX5" fmla="*/ 3111910 w 4653116"/>
                <a:gd name="connsiteY5" fmla="*/ 3414251 h 3414251"/>
                <a:gd name="connsiteX6" fmla="*/ 1865671 w 4653116"/>
                <a:gd name="connsiteY6" fmla="*/ 3406877 h 3414251"/>
                <a:gd name="connsiteX7" fmla="*/ 0 w 4653116"/>
                <a:gd name="connsiteY7" fmla="*/ 3347884 h 341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53116" h="3414251">
                  <a:moveTo>
                    <a:pt x="125362" y="0"/>
                  </a:moveTo>
                  <a:lnTo>
                    <a:pt x="1946787" y="51619"/>
                  </a:lnTo>
                  <a:lnTo>
                    <a:pt x="3864078" y="44245"/>
                  </a:lnTo>
                  <a:lnTo>
                    <a:pt x="4549878" y="36871"/>
                  </a:lnTo>
                  <a:lnTo>
                    <a:pt x="4653116" y="3377380"/>
                  </a:lnTo>
                  <a:lnTo>
                    <a:pt x="3111910" y="3414251"/>
                  </a:lnTo>
                  <a:lnTo>
                    <a:pt x="1865671" y="3406877"/>
                  </a:lnTo>
                  <a:lnTo>
                    <a:pt x="0" y="3347884"/>
                  </a:lnTo>
                  <a:close/>
                </a:path>
              </a:pathLst>
            </a:custGeom>
            <a:ln>
              <a:solidFill>
                <a:sysClr val="windowText" lastClr="000000"/>
              </a:solidFill>
            </a:ln>
          </p:spPr>
        </p:pic>
        <p:sp>
          <p:nvSpPr>
            <p:cNvPr id="7" name="5-Point Star 6"/>
            <p:cNvSpPr/>
            <p:nvPr/>
          </p:nvSpPr>
          <p:spPr>
            <a:xfrm>
              <a:off x="3414589" y="4491149"/>
              <a:ext cx="681833" cy="590297"/>
            </a:xfrm>
            <a:prstGeom prst="star5">
              <a:avLst/>
            </a:prstGeom>
            <a:solidFill>
              <a:srgbClr val="FFFF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3952663" y="3509000"/>
              <a:ext cx="3241934" cy="77177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952663" y="3509000"/>
              <a:ext cx="3241934" cy="77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Walleyes were sampled during their spawning period in March 2019 at </a:t>
              </a:r>
              <a:r>
                <a:rPr lang="en-US" sz="2000" dirty="0" err="1" smtClean="0"/>
                <a:t>Narraguinnep</a:t>
              </a:r>
              <a:r>
                <a:rPr lang="en-US" sz="2000" dirty="0" smtClean="0"/>
                <a:t> Reservoir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734061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1763598" y="380406"/>
            <a:ext cx="8082227" cy="6053328"/>
            <a:chOff x="2601798" y="894756"/>
            <a:chExt cx="6610711" cy="495121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4BFFE39-1096-4DFD-B2B5-B72FB4CDF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01798" y="894756"/>
              <a:ext cx="6610711" cy="4951210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3" name="Rounded Rectangle 2"/>
            <p:cNvSpPr/>
            <p:nvPr/>
          </p:nvSpPr>
          <p:spPr>
            <a:xfrm>
              <a:off x="2723562" y="1318084"/>
              <a:ext cx="3716124" cy="101066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818811" y="1411784"/>
              <a:ext cx="35256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Multi-mesh gillnets were set in the evening at least 30 minutes prior to sunset and retrieved in the morning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73703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077038" y="490193"/>
            <a:ext cx="8072484" cy="6054363"/>
            <a:chOff x="2077038" y="490193"/>
            <a:chExt cx="8072484" cy="605436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7038" y="490193"/>
              <a:ext cx="8072484" cy="6054363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" name="Rounded Rectangle 2"/>
            <p:cNvSpPr/>
            <p:nvPr/>
          </p:nvSpPr>
          <p:spPr>
            <a:xfrm>
              <a:off x="2290713" y="782426"/>
              <a:ext cx="3319904" cy="119877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253006" y="873982"/>
              <a:ext cx="339531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We recorded length, weight, sex, maturity status, and gonad weight for each Walleye</a:t>
              </a:r>
              <a:endParaRPr lang="en-US" sz="2000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6378802" y="4231696"/>
              <a:ext cx="3619892" cy="1631216"/>
              <a:chOff x="6400800" y="4514501"/>
              <a:chExt cx="3619892" cy="1631216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6400801" y="4519404"/>
                <a:ext cx="3619891" cy="162141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6400800" y="4514501"/>
                <a:ext cx="3619892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/>
                  <a:t>We collected muscle and gonad tissue samples, which were kept frozen until further analyses could be completed at the Fisheries Ecology Lab at CSU</a:t>
                </a:r>
                <a:endParaRPr lang="en-US" sz="2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4496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001252" y="505826"/>
            <a:ext cx="8071103" cy="6053328"/>
            <a:chOff x="2001252" y="505826"/>
            <a:chExt cx="8071103" cy="605332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1252" y="505826"/>
              <a:ext cx="8071103" cy="6053328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5" name="Group 4"/>
            <p:cNvGrpSpPr/>
            <p:nvPr/>
          </p:nvGrpSpPr>
          <p:grpSpPr>
            <a:xfrm>
              <a:off x="4095185" y="704849"/>
              <a:ext cx="3656724" cy="1015663"/>
              <a:chOff x="4309059" y="790574"/>
              <a:chExt cx="3656724" cy="1015663"/>
            </a:xfrm>
          </p:grpSpPr>
          <p:sp>
            <p:nvSpPr>
              <p:cNvPr id="3" name="Rounded Rectangle 2"/>
              <p:cNvSpPr/>
              <p:nvPr/>
            </p:nvSpPr>
            <p:spPr>
              <a:xfrm>
                <a:off x="4309059" y="790574"/>
                <a:ext cx="3656724" cy="101566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4309059" y="790574"/>
                <a:ext cx="365672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/>
                  <a:t>Upon arrival to the lab, gonads were dehydrated, weighed, and ground to a chalky consistency</a:t>
                </a:r>
                <a:endParaRPr lang="en-US" sz="2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6466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276475" y="295275"/>
            <a:ext cx="8077199" cy="6053328"/>
            <a:chOff x="2276475" y="295275"/>
            <a:chExt cx="8077199" cy="645795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3872" r="2321"/>
            <a:stretch/>
          </p:blipFill>
          <p:spPr>
            <a:xfrm>
              <a:off x="2276475" y="295275"/>
              <a:ext cx="8077199" cy="6457950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Rounded Rectangle 3"/>
            <p:cNvSpPr/>
            <p:nvPr/>
          </p:nvSpPr>
          <p:spPr>
            <a:xfrm>
              <a:off x="3581399" y="600552"/>
              <a:ext cx="5867400" cy="126634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581399" y="668076"/>
              <a:ext cx="5891213" cy="1198824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We used a Parr 1261 </a:t>
              </a:r>
              <a:r>
                <a:rPr lang="en-US" sz="2000" dirty="0" err="1" smtClean="0"/>
                <a:t>Isoperibol</a:t>
              </a:r>
              <a:r>
                <a:rPr lang="en-US" sz="2000" dirty="0" smtClean="0"/>
                <a:t> Bomb Calorimeter to measure the energy density of 3 replicate subsamples of dried gonad tissue from each female Walleye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73545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057400" y="402336"/>
            <a:ext cx="8077200" cy="6053328"/>
            <a:chOff x="1647825" y="728662"/>
            <a:chExt cx="8077200" cy="605332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r="11667"/>
            <a:stretch/>
          </p:blipFill>
          <p:spPr>
            <a:xfrm>
              <a:off x="1647825" y="728662"/>
              <a:ext cx="8077200" cy="6053328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5" name="Group 4"/>
            <p:cNvGrpSpPr/>
            <p:nvPr/>
          </p:nvGrpSpPr>
          <p:grpSpPr>
            <a:xfrm>
              <a:off x="3390900" y="997726"/>
              <a:ext cx="4657724" cy="1591196"/>
              <a:chOff x="3538538" y="966762"/>
              <a:chExt cx="4657724" cy="1408080"/>
            </a:xfrm>
          </p:grpSpPr>
          <p:sp>
            <p:nvSpPr>
              <p:cNvPr id="3" name="Rounded Rectangle 2"/>
              <p:cNvSpPr/>
              <p:nvPr/>
            </p:nvSpPr>
            <p:spPr>
              <a:xfrm>
                <a:off x="3538538" y="966762"/>
                <a:ext cx="4657724" cy="134907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538538" y="1051403"/>
                <a:ext cx="459105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/>
                  <a:t>We used a linear mixed-effects model to test the relationship between percent dry matter and energy density using the package lme4 in R</a:t>
                </a:r>
                <a:endParaRPr lang="en-US" sz="2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32137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218661"/>
            <a:ext cx="12274826" cy="6738730"/>
            <a:chOff x="0" y="218661"/>
            <a:chExt cx="12274826" cy="6738730"/>
          </a:xfrm>
        </p:grpSpPr>
        <p:sp>
          <p:nvSpPr>
            <p:cNvPr id="6" name="Rectangle 5"/>
            <p:cNvSpPr/>
            <p:nvPr/>
          </p:nvSpPr>
          <p:spPr>
            <a:xfrm>
              <a:off x="0" y="218661"/>
              <a:ext cx="12274826" cy="67387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767" y="389950"/>
              <a:ext cx="12157233" cy="6098718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>
            <a:xfrm>
              <a:off x="2318084" y="713873"/>
              <a:ext cx="9873916" cy="6144127"/>
              <a:chOff x="2318084" y="713873"/>
              <a:chExt cx="9873916" cy="614412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" name="TextBox 2"/>
                  <p:cNvSpPr txBox="1"/>
                  <p:nvPr/>
                </p:nvSpPr>
                <p:spPr>
                  <a:xfrm>
                    <a:off x="2318084" y="713873"/>
                    <a:ext cx="2659061" cy="169277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12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𝐸𝐷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=31.71×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%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𝐷𝑀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1.17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dirty="0" smtClean="0"/>
                  </a:p>
                  <a:p>
                    <a:pPr algn="ctr">
                      <a:spcAft>
                        <a:spcPts val="1200"/>
                      </a:spcAft>
                    </a:pPr>
                    <a:r>
                      <a:rPr lang="en-US" sz="2000" dirty="0" smtClean="0"/>
                      <a:t>marginal </a:t>
                    </a:r>
                    <a:r>
                      <a:rPr lang="en-US" sz="2000" i="1" dirty="0" smtClean="0"/>
                      <a:t>R</a:t>
                    </a:r>
                    <a:r>
                      <a:rPr lang="en-US" sz="2000" i="1" baseline="30000" dirty="0" smtClean="0"/>
                      <a:t>2</a:t>
                    </a:r>
                    <a:r>
                      <a:rPr lang="en-US" sz="2000" i="1" dirty="0" smtClean="0"/>
                      <a:t> </a:t>
                    </a:r>
                    <a:r>
                      <a:rPr lang="en-US" sz="2000" dirty="0" smtClean="0"/>
                      <a:t>= 0.982</a:t>
                    </a:r>
                  </a:p>
                  <a:p>
                    <a:pPr algn="ctr">
                      <a:spcAft>
                        <a:spcPts val="1200"/>
                      </a:spcAft>
                    </a:pPr>
                    <a:r>
                      <a:rPr lang="en-US" sz="2000" i="1" dirty="0" err="1" smtClean="0"/>
                      <a:t>n</a:t>
                    </a:r>
                    <a:r>
                      <a:rPr lang="en-US" sz="2000" i="1" baseline="-25000" dirty="0" err="1" smtClean="0"/>
                      <a:t>individuals</a:t>
                    </a:r>
                    <a:r>
                      <a:rPr lang="en-US" sz="2000" i="1" dirty="0" smtClean="0"/>
                      <a:t> </a:t>
                    </a:r>
                    <a:r>
                      <a:rPr lang="en-US" sz="2000" dirty="0" smtClean="0"/>
                      <a:t>= 23</a:t>
                    </a:r>
                  </a:p>
                  <a:p>
                    <a:pPr algn="ctr">
                      <a:spcAft>
                        <a:spcPts val="1200"/>
                      </a:spcAft>
                    </a:pPr>
                    <a:r>
                      <a:rPr lang="en-US" sz="2000" i="1" dirty="0" err="1" smtClean="0"/>
                      <a:t>n</a:t>
                    </a:r>
                    <a:r>
                      <a:rPr lang="en-US" sz="2000" i="1" baseline="-25000" dirty="0" err="1" smtClean="0"/>
                      <a:t>replicates</a:t>
                    </a:r>
                    <a:r>
                      <a:rPr lang="en-US" sz="2000" baseline="-25000" dirty="0" smtClean="0"/>
                      <a:t>/</a:t>
                    </a:r>
                    <a:r>
                      <a:rPr lang="en-US" sz="2000" baseline="-25000" dirty="0" err="1" smtClean="0"/>
                      <a:t>ind.</a:t>
                    </a:r>
                    <a:r>
                      <a:rPr lang="en-US" sz="2000" i="1" baseline="-25000" dirty="0" smtClean="0"/>
                      <a:t> </a:t>
                    </a:r>
                    <a:r>
                      <a:rPr lang="en-US" sz="2000" dirty="0" smtClean="0"/>
                      <a:t>= 3</a:t>
                    </a:r>
                    <a:endParaRPr lang="en-US" sz="2000" dirty="0"/>
                  </a:p>
                </p:txBody>
              </p:sp>
            </mc:Choice>
            <mc:Fallback>
              <p:sp>
                <p:nvSpPr>
                  <p:cNvPr id="3" name="TextBox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18084" y="713873"/>
                    <a:ext cx="2659061" cy="169277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8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" name="TextBox 3"/>
              <p:cNvSpPr txBox="1"/>
              <p:nvPr/>
            </p:nvSpPr>
            <p:spPr>
              <a:xfrm>
                <a:off x="7991061" y="6488668"/>
                <a:ext cx="42009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 smtClean="0"/>
                  <a:t>Dashed lines show 95% confidence interval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1892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270345" y="61478"/>
            <a:ext cx="12702209" cy="6687329"/>
            <a:chOff x="-270345" y="61478"/>
            <a:chExt cx="12702209" cy="6687329"/>
          </a:xfrm>
        </p:grpSpPr>
        <p:sp>
          <p:nvSpPr>
            <p:cNvPr id="3" name="Rectangle 2"/>
            <p:cNvSpPr/>
            <p:nvPr/>
          </p:nvSpPr>
          <p:spPr>
            <a:xfrm>
              <a:off x="-270345" y="61478"/>
              <a:ext cx="12702209" cy="66319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56526"/>
              <a:ext cx="12161520" cy="644180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47" y="195666"/>
              <a:ext cx="12161905" cy="6466667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631604" y="3524136"/>
              <a:ext cx="1737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mean = 3.27 J/g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505267" y="3527368"/>
              <a:ext cx="1787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mean = 3.73 J/g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341985" y="116907"/>
              <a:ext cx="17179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mean = 9.87 J/g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972300" y="6164032"/>
              <a:ext cx="54595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/>
                <a:t>Dashed line is the average estimated whole body energy of a mature female Walleye (C.J. Farrell, unpublished)</a:t>
              </a:r>
              <a:endParaRPr lang="en-US" sz="16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728586" y="4622800"/>
              <a:ext cx="1892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mean = 2.41 J/g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60194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825605" y="2223385"/>
            <a:ext cx="4389120" cy="1864211"/>
            <a:chOff x="2825605" y="2223385"/>
            <a:chExt cx="4389120" cy="186421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25605" y="2223385"/>
              <a:ext cx="4389120" cy="1864211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6074797" y="3697357"/>
              <a:ext cx="88259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smtClean="0">
                  <a:solidFill>
                    <a:schemeClr val="bg1">
                      <a:lumMod val="95000"/>
                    </a:schemeClr>
                  </a:solidFill>
                </a:rPr>
                <a:t>© Joseph R. Tomelleri</a:t>
              </a:r>
              <a:endParaRPr lang="en-US" sz="6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7221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1347</TotalTime>
  <Words>196</Words>
  <Application>Microsoft Office PowerPoint</Application>
  <PresentationFormat>Widescreen</PresentationFormat>
  <Paragraphs>18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Farrell,Collin</dc:creator>
  <cp:lastModifiedBy>Farrell,Collin</cp:lastModifiedBy>
  <cp:revision>17</cp:revision>
  <dcterms:created xsi:type="dcterms:W3CDTF">2020-04-19T16:56:16Z</dcterms:created>
  <dcterms:modified xsi:type="dcterms:W3CDTF">2020-04-20T15:26:00Z</dcterms:modified>
</cp:coreProperties>
</file>